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9"/>
    <p:restoredTop sz="94655"/>
  </p:normalViewPr>
  <p:slideViewPr>
    <p:cSldViewPr snapToGrid="0">
      <p:cViewPr varScale="1">
        <p:scale>
          <a:sx n="52" d="100"/>
          <a:sy n="52" d="100"/>
        </p:scale>
        <p:origin x="312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>
</file>

<file path=ppt/media/image3.png>
</file>

<file path=ppt/media/image4.png>
</file>

<file path=ppt/media/image5.tif>
</file>

<file path=ppt/media/image6.png>
</file>

<file path=ppt/media/image7.jpe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1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1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100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10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의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의제 제목</a:t>
            </a:r>
          </a:p>
        </p:txBody>
      </p:sp>
      <p:sp>
        <p:nvSpPr>
          <p:cNvPr id="109" name="의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의제 부제</a:t>
            </a:r>
          </a:p>
        </p:txBody>
      </p:sp>
      <p:sp>
        <p:nvSpPr>
          <p:cNvPr id="110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의제 주제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내역서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사실 정보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사실 정보</a:t>
            </a:r>
          </a:p>
        </p:txBody>
      </p:sp>
      <p:sp>
        <p:nvSpPr>
          <p:cNvPr id="127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8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속성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속성</a:t>
            </a:r>
          </a:p>
        </p:txBody>
      </p:sp>
      <p:sp>
        <p:nvSpPr>
          <p:cNvPr id="136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“멋진 인용구”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돌 사이로 자라는 야생 식물의 모습을 근접 촬영한 사진"/>
          <p:cNvSpPr>
            <a:spLocks noGrp="1"/>
          </p:cNvSpPr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어두운 구름 아래 흙길을 전경으로 두고 형성된 커다란 바위의 대형"/>
          <p:cNvSpPr>
            <a:spLocks noGrp="1"/>
          </p:cNvSpPr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화산암 사이로 자라는 야생 식물을 근접 촬영한 사진"/>
          <p:cNvSpPr>
            <a:spLocks noGrp="1"/>
          </p:cNvSpPr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푸른 암벽으로 둘러싸인 폭포"/>
          <p:cNvSpPr>
            <a:spLocks noGrp="1"/>
          </p:cNvSpPr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푸른 언덕 풍경"/>
          <p:cNvSpPr>
            <a:spLocks noGrp="1"/>
          </p:cNvSpPr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프레젠테이션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프레젠테이션 제목</a:t>
            </a:r>
          </a:p>
        </p:txBody>
      </p:sp>
      <p:sp>
        <p:nvSpPr>
          <p:cNvPr id="23" name="저자 및 날짜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sz="3420" b="1"/>
            </a:lvl1pPr>
          </a:lstStyle>
          <a:p>
            <a:r>
              <a:t>저자 및 날짜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프레젠테이션 부제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슬라이드 제목</a:t>
            </a:r>
          </a:p>
        </p:txBody>
      </p:sp>
      <p:sp>
        <p:nvSpPr>
          <p:cNvPr id="33" name="본문 첫 번째 줄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슬라이드 부제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이끼에 덮인 돌"/>
          <p:cNvSpPr>
            <a:spLocks noGrp="1"/>
          </p:cNvSpPr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43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44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61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62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어두운 구름 아래 흙길을 전경으로 두고 형성된 커다란 바위의 대형"/>
          <p:cNvSpPr>
            <a:spLocks noGrp="1"/>
          </p:cNvSpPr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작은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72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, 구분점 및 큰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슬라이드 제목</a:t>
            </a:r>
          </a:p>
        </p:txBody>
      </p:sp>
      <p:sp>
        <p:nvSpPr>
          <p:cNvPr id="82" name="슬라이드 부제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sz="5280" b="1"/>
            </a:lvl1pPr>
          </a:lstStyle>
          <a:p>
            <a:r>
              <a:t>슬라이드 부제</a:t>
            </a:r>
          </a:p>
        </p:txBody>
      </p:sp>
      <p:sp>
        <p:nvSpPr>
          <p:cNvPr id="83" name="본문 첫 번째 줄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섹션 제목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섹션 제목</a:t>
            </a:r>
          </a:p>
        </p:txBody>
      </p:sp>
      <p:sp>
        <p:nvSpPr>
          <p:cNvPr id="9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제목</a:t>
            </a:r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슬라이드 구분점 텍스트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5.t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am Mobum Taxi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>
            <a:lvl1pPr defTabSz="825500">
              <a:defRPr sz="3600"/>
            </a:lvl1pPr>
          </a:lstStyle>
          <a:p>
            <a:r>
              <a:t>Team Mobum Taxi</a:t>
            </a:r>
          </a:p>
        </p:txBody>
      </p:sp>
      <p:sp>
        <p:nvSpPr>
          <p:cNvPr id="172" name="LLM(LARGE LANGUAGE MODEL)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  <a:defRPr sz="10000" spc="-200"/>
            </a:pP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LLM(LARGE LANGUAGE MODEL)</a:t>
            </a:r>
          </a:p>
          <a:p>
            <a:pPr>
              <a:lnSpc>
                <a:spcPct val="120000"/>
              </a:lnSpc>
              <a:defRPr sz="10000" spc="-200"/>
            </a:pP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사용한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AI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챗봇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연구</a:t>
            </a:r>
            <a:endParaRPr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73" name="의료용 챗봇의 개선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의료용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챗봇의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개선</a:t>
            </a:r>
            <a:endParaRPr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12B9015C-AEB8-41A9-2569-CE55221857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456250" t="-456250" r="-456250" b="-456250"/>
          <a:stretch>
            <a:fillRect/>
          </a:stretch>
        </p:blipFill>
        <p:spPr>
          <a:xfrm>
            <a:off x="20104608" y="9436608"/>
            <a:ext cx="4114800" cy="4114800"/>
          </a:xfrm>
          <a:prstGeom prst="ellipse">
            <a:avLst/>
          </a:prstGeom>
        </p:spPr>
      </p:pic>
    </p:spTree>
  </p:cSld>
  <p:clrMapOvr>
    <a:masterClrMapping/>
  </p:clrMapOvr>
  <p:transition spd="med" advTm="1951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LLM이란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LLM이란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  <p:sp>
        <p:nvSpPr>
          <p:cNvPr id="176" name="Large Language Model이란?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Large Language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Model이란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  <p:sp>
        <p:nvSpPr>
          <p:cNvPr id="177" name="LLM(Large Language Model)은 대규모 텍스트 데이터를 학습한 인공지는 모델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LLM(Large Language Model)은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대규모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텍스트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데이터를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학습한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인공지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능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모델</a:t>
            </a:r>
            <a:endParaRPr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흔히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우리에게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익숙한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생성형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AI인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GPT (Generative Pre-trained Transform)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역시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LLM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모델의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일종</a:t>
            </a:r>
            <a:endParaRPr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00000"/>
              </a:lnSpc>
            </a:pP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LLM은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자연어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입력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내용을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처리한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다음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단어를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예측하는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알고리즘의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일종으로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생각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할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있다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pic>
        <p:nvPicPr>
          <p:cNvPr id="178" name="이미지" descr="이미지"/>
          <p:cNvPicPr>
            <a:picLocks noChangeAspect="1"/>
          </p:cNvPicPr>
          <p:nvPr/>
        </p:nvPicPr>
        <p:blipFill>
          <a:blip r:embed="rId4">
            <a:alphaModFix amt="16664"/>
          </a:blip>
          <a:stretch>
            <a:fillRect/>
          </a:stretch>
        </p:blipFill>
        <p:spPr>
          <a:xfrm>
            <a:off x="315714" y="3492747"/>
            <a:ext cx="13113757" cy="79775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붙여넣은 동영상.png" descr="붙여넣은 동영상.png"/>
          <p:cNvPicPr>
            <a:picLocks noChangeAspect="1"/>
          </p:cNvPicPr>
          <p:nvPr/>
        </p:nvPicPr>
        <p:blipFill>
          <a:blip r:embed="rId5">
            <a:alphaModFix amt="29159"/>
          </a:blip>
          <a:stretch>
            <a:fillRect/>
          </a:stretch>
        </p:blipFill>
        <p:spPr>
          <a:xfrm>
            <a:off x="14061399" y="8633213"/>
            <a:ext cx="9702801" cy="3886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F61E7DAF-37CE-A9C1-609D-8BB50DB8D7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456250" t="-456250" r="-456250" b="-456250"/>
          <a:stretch>
            <a:fillRect/>
          </a:stretch>
        </p:blipFill>
        <p:spPr>
          <a:xfrm>
            <a:off x="20104608" y="9436608"/>
            <a:ext cx="4114800" cy="4114800"/>
          </a:xfrm>
          <a:prstGeom prst="ellipse">
            <a:avLst/>
          </a:prstGeom>
        </p:spPr>
      </p:pic>
    </p:spTree>
  </p:cSld>
  <p:clrMapOvr>
    <a:masterClrMapping/>
  </p:clrMapOvr>
  <p:transition spd="med" advTm="2849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주제 선정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주제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선정</a:t>
            </a:r>
            <a:endParaRPr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82" name="LLM을 사용한 의료용 AI 챗봇 연구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LLM을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사용한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의료용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AI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챗봇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연구</a:t>
            </a:r>
            <a:endParaRPr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83" name="인류의 고령화 추세와 함께, 의료분야의 인력 부족과 치료 비용 상승의 문제에 직면하고 있다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</a:pP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인류의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고령화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추세와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함께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의료분야의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인력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부족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과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치료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비용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상승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문제에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직면하고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있다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기존의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의료용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chat-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bot은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룰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기반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(Rule-based)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방식을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사용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하여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이미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정의된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규칙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외에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정확한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답변을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못하고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있다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20000"/>
              </a:lnSpc>
            </a:pP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따라서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LLM을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활용하여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의료용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데이터를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학습시킨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챗봇을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통해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정확하고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개인화된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의료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서비스를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제공하는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것을</a:t>
            </a:r>
            <a:r>
              <a:rPr b="1" dirty="0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b="1" dirty="0" err="1"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목표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연구를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진행하였다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pic>
        <p:nvPicPr>
          <p:cNvPr id="184" name="스크린샷 2023-10-23 오후 1.34.01.png" descr="스크린샷 2023-10-23 오후 1.34.01.png"/>
          <p:cNvPicPr>
            <a:picLocks noChangeAspect="1"/>
          </p:cNvPicPr>
          <p:nvPr/>
        </p:nvPicPr>
        <p:blipFill>
          <a:blip r:embed="rId4">
            <a:alphaModFix amt="26702"/>
          </a:blip>
          <a:stretch>
            <a:fillRect/>
          </a:stretch>
        </p:blipFill>
        <p:spPr>
          <a:xfrm>
            <a:off x="6480709" y="5491415"/>
            <a:ext cx="17937522" cy="8256012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56652080-0D02-F691-EDC3-C85AB0BE83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20104608" y="9436608"/>
            <a:ext cx="4114800" cy="4114800"/>
          </a:xfrm>
          <a:prstGeom prst="ellipse">
            <a:avLst/>
          </a:prstGeom>
        </p:spPr>
      </p:pic>
    </p:spTree>
  </p:cSld>
  <p:clrMapOvr>
    <a:masterClrMapping/>
  </p:clrMapOvr>
  <p:transition spd="med" advTm="4119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학습 데이터 수집"/>
          <p:cNvSpPr txBox="1">
            <a:spLocks noGrp="1"/>
          </p:cNvSpPr>
          <p:nvPr>
            <p:ph type="title"/>
          </p:nvPr>
        </p:nvSpPr>
        <p:spPr>
          <a:xfrm>
            <a:off x="504684" y="948957"/>
            <a:ext cx="21971001" cy="1433164"/>
          </a:xfrm>
          <a:prstGeom prst="rect">
            <a:avLst/>
          </a:prstGeom>
        </p:spPr>
        <p:txBody>
          <a:bodyPr/>
          <a:lstStyle>
            <a:lvl1pPr defTabSz="2365188">
              <a:defRPr sz="8245" spc="-164"/>
            </a:lvl1pPr>
          </a:lstStyle>
          <a:p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학습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데이터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수집</a:t>
            </a:r>
            <a:endParaRPr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187" name="여러 의학적 질문이 게시되는 다양한 웹사이트에서 데이터 크롤링을 수행하여, JSON 형식으로 저장, 전처리 과정을 거쳐, 학습 데이터로 사용했다.…"/>
          <p:cNvSpPr txBox="1">
            <a:spLocks noGrp="1"/>
          </p:cNvSpPr>
          <p:nvPr>
            <p:ph type="body" sz="half" idx="1"/>
          </p:nvPr>
        </p:nvSpPr>
        <p:spPr>
          <a:xfrm>
            <a:off x="488363" y="2966358"/>
            <a:ext cx="11813933" cy="90758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20000"/>
              </a:lnSpc>
              <a:buSzTx/>
              <a:buNone/>
            </a:pP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여러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의학적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질문이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게시되는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다양한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웹사이트에서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데이터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크롤링을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수행하여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JSON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형식으로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저장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전처리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과정을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거쳐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학습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데이터로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사용했다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 </a:t>
            </a:r>
          </a:p>
          <a:p>
            <a:pPr marL="0" indent="0">
              <a:lnSpc>
                <a:spcPct val="120000"/>
              </a:lnSpc>
              <a:buSzTx/>
              <a:buNone/>
            </a:pP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네이버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지식인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HealthCare Magic, Hi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Doc과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같은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웹사이트에서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약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10만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건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정도의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데이터를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획득할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수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있었다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 </a:t>
            </a:r>
            <a:endParaRPr sz="1200" dirty="0">
              <a:solidFill>
                <a:srgbClr val="000000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188" name="이미지" descr="이미지"/>
          <p:cNvPicPr>
            <a:picLocks noChangeAspect="1"/>
          </p:cNvPicPr>
          <p:nvPr/>
        </p:nvPicPr>
        <p:blipFill>
          <a:blip r:embed="rId4">
            <a:alphaModFix amt="54723"/>
          </a:blip>
          <a:stretch>
            <a:fillRect/>
          </a:stretch>
        </p:blipFill>
        <p:spPr>
          <a:xfrm>
            <a:off x="12449417" y="473011"/>
            <a:ext cx="11504466" cy="935378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1B24CD1D-5FF2-1911-51C8-5822F11002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6250" t="-456250" r="-456250" b="-456250"/>
          <a:stretch>
            <a:fillRect/>
          </a:stretch>
        </p:blipFill>
        <p:spPr>
          <a:xfrm>
            <a:off x="20104608" y="9436608"/>
            <a:ext cx="4114800" cy="4114800"/>
          </a:xfrm>
          <a:prstGeom prst="ellipse">
            <a:avLst/>
          </a:prstGeom>
        </p:spPr>
      </p:pic>
    </p:spTree>
  </p:cSld>
  <p:clrMapOvr>
    <a:masterClrMapping/>
  </p:clrMapOvr>
  <p:transition spd="med" advTm="2704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Model &amp; Syst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Model &amp; System</a:t>
            </a:r>
          </a:p>
        </p:txBody>
      </p:sp>
      <p:sp>
        <p:nvSpPr>
          <p:cNvPr id="191" name="모델 선정이유와 시스템"/>
          <p:cNvSpPr txBox="1">
            <a:spLocks noGrp="1"/>
          </p:cNvSpPr>
          <p:nvPr>
            <p:ph type="body" idx="21"/>
          </p:nvPr>
        </p:nvSpPr>
        <p:spPr>
          <a:xfrm>
            <a:off x="1206500" y="2461862"/>
            <a:ext cx="9779000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모델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선정이유와</a:t>
            </a:r>
            <a:r>
              <a:rPr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시스템</a:t>
            </a:r>
            <a:endParaRPr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pic>
        <p:nvPicPr>
          <p:cNvPr id="192" name="스크린샷 2023-10-23 오후 1.42.02.png" descr="스크린샷 2023-10-23 오후 1.42.02.png"/>
          <p:cNvPicPr>
            <a:picLocks noChangeAspect="1"/>
          </p:cNvPicPr>
          <p:nvPr/>
        </p:nvPicPr>
        <p:blipFill>
          <a:blip r:embed="rId4">
            <a:alphaModFix amt="90957"/>
          </a:blip>
          <a:stretch>
            <a:fillRect/>
          </a:stretch>
        </p:blipFill>
        <p:spPr>
          <a:xfrm>
            <a:off x="2691851" y="4666073"/>
            <a:ext cx="8460101" cy="6423410"/>
          </a:xfrm>
          <a:prstGeom prst="rect">
            <a:avLst/>
          </a:prstGeom>
          <a:ln w="12700">
            <a:miter lim="400000"/>
          </a:ln>
          <a:effectLst>
            <a:reflection stA="33723" endPos="40000" dir="5400000" sy="-100000" algn="bl" rotWithShape="0"/>
          </a:effectLst>
        </p:spPr>
      </p:pic>
      <p:pic>
        <p:nvPicPr>
          <p:cNvPr id="193" name="이미지" descr="이미지"/>
          <p:cNvPicPr>
            <a:picLocks noChangeAspect="1"/>
          </p:cNvPicPr>
          <p:nvPr/>
        </p:nvPicPr>
        <p:blipFill>
          <a:blip r:embed="rId5">
            <a:alphaModFix amt="91000"/>
          </a:blip>
          <a:stretch>
            <a:fillRect/>
          </a:stretch>
        </p:blipFill>
        <p:spPr>
          <a:xfrm>
            <a:off x="15550860" y="1739096"/>
            <a:ext cx="6543343" cy="10251699"/>
          </a:xfrm>
          <a:prstGeom prst="rect">
            <a:avLst/>
          </a:prstGeom>
          <a:ln w="12700">
            <a:miter lim="400000"/>
          </a:ln>
          <a:effectLst>
            <a:reflection stA="34000" endPos="40000" dir="5400000" sy="-100000" algn="bl" rotWithShape="0"/>
          </a:effectLst>
        </p:spPr>
      </p:pic>
      <p:sp>
        <p:nvSpPr>
          <p:cNvPr id="194" name="Stanford Alpaca Model"/>
          <p:cNvSpPr txBox="1"/>
          <p:nvPr/>
        </p:nvSpPr>
        <p:spPr>
          <a:xfrm>
            <a:off x="2032401" y="12447813"/>
            <a:ext cx="9779001" cy="599875"/>
          </a:xfrm>
          <a:prstGeom prst="rect">
            <a:avLst/>
          </a:prstGeom>
          <a:ln w="12700">
            <a:miter lim="400000"/>
          </a:ln>
          <a:effectLst>
            <a:outerShdw blurRad="50800" dist="63500" dir="27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 b="1" i="1"/>
            </a:lvl1pPr>
          </a:lstStyle>
          <a:p>
            <a:r>
              <a:t>Stanford Alpaca Model</a:t>
            </a:r>
          </a:p>
        </p:txBody>
      </p:sp>
      <p:sp>
        <p:nvSpPr>
          <p:cNvPr id="195" name="System Diagram"/>
          <p:cNvSpPr txBox="1"/>
          <p:nvPr/>
        </p:nvSpPr>
        <p:spPr>
          <a:xfrm>
            <a:off x="13933031" y="12447813"/>
            <a:ext cx="9779001" cy="599875"/>
          </a:xfrm>
          <a:prstGeom prst="rect">
            <a:avLst/>
          </a:prstGeom>
          <a:ln w="12700">
            <a:miter lim="400000"/>
          </a:ln>
          <a:effectLst>
            <a:outerShdw blurRad="50800" dist="63500" dir="27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 b="1" i="1"/>
            </a:lvl1pPr>
          </a:lstStyle>
          <a:p>
            <a:r>
              <a:t>System Diagram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65CAC6D2-15D0-958E-201E-EED74AB1A9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456250" t="-456250" r="-456250" b="-456250"/>
          <a:stretch>
            <a:fillRect/>
          </a:stretch>
        </p:blipFill>
        <p:spPr>
          <a:xfrm>
            <a:off x="20104608" y="9436608"/>
            <a:ext cx="4114800" cy="4114800"/>
          </a:xfrm>
          <a:prstGeom prst="ellipse">
            <a:avLst/>
          </a:prstGeom>
        </p:spPr>
      </p:pic>
    </p:spTree>
  </p:cSld>
  <p:clrMapOvr>
    <a:masterClrMapping/>
  </p:clrMapOvr>
  <p:transition spd="med" advTm="11247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시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시연</a:t>
            </a:r>
            <a:endParaRPr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200</Words>
  <Application>Microsoft Office PowerPoint</Application>
  <PresentationFormat>사용자 지정</PresentationFormat>
  <Paragraphs>22</Paragraphs>
  <Slides>6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BM DoHyeon OTF</vt:lpstr>
      <vt:lpstr>Helvetica Neue</vt:lpstr>
      <vt:lpstr>Helvetica Neue Medium</vt:lpstr>
      <vt:lpstr>20_BasicBlack</vt:lpstr>
      <vt:lpstr>LLM(LARGE LANGUAGE MODEL) 을 사용한 AI 챗봇 연구</vt:lpstr>
      <vt:lpstr>LLM이란?</vt:lpstr>
      <vt:lpstr>주제 선정</vt:lpstr>
      <vt:lpstr>학습 데이터 수집</vt:lpstr>
      <vt:lpstr>Model &amp; System</vt:lpstr>
      <vt:lpstr>시연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LLM(LARGE LANGUAGE MODEL) 을 사용한 AI 챗봇 연구</dc:title>
  <cp:lastModifiedBy>김대영</cp:lastModifiedBy>
  <cp:revision>5</cp:revision>
  <dcterms:modified xsi:type="dcterms:W3CDTF">2023-10-24T12:26:33Z</dcterms:modified>
</cp:coreProperties>
</file>